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954838" cy="9239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iam Stumbo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D6BA50-9AEA-421E-B696-3AF53721DAA0}" v="1" dt="2022-08-08T12:31:56.1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709" autoAdjust="0"/>
  </p:normalViewPr>
  <p:slideViewPr>
    <p:cSldViewPr snapToGrid="0">
      <p:cViewPr varScale="1">
        <p:scale>
          <a:sx n="86" d="100"/>
          <a:sy n="86" d="100"/>
        </p:scale>
        <p:origin x="51" y="8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32D6BA50-9AEA-421E-B696-3AF53721DAA0}"/>
    <pc:docChg chg="addSld modSld">
      <pc:chgData name="Kal Rabb" userId="3edf06299a4717ec" providerId="LiveId" clId="{32D6BA50-9AEA-421E-B696-3AF53721DAA0}" dt="2022-08-08T12:31:56.169" v="0"/>
      <pc:docMkLst>
        <pc:docMk/>
      </pc:docMkLst>
      <pc:sldChg chg="add">
        <pc:chgData name="Kal Rabb" userId="3edf06299a4717ec" providerId="LiveId" clId="{32D6BA50-9AEA-421E-B696-3AF53721DAA0}" dt="2022-08-08T12:31:56.169" v="0"/>
        <pc:sldMkLst>
          <pc:docMk/>
          <pc:sldMk cId="2619440269" sldId="262"/>
        </pc:sldMkLst>
      </pc:sldChg>
    </pc:docChg>
  </pc:docChgLst>
  <pc:docChgLst>
    <pc:chgData name="Kal Rabb" userId="3edf06299a4717ec" providerId="LiveId" clId="{EE587368-262A-432B-A2CB-DD119E792922}"/>
    <pc:docChg chg="custSel delSld modSld">
      <pc:chgData name="Kal Rabb" userId="3edf06299a4717ec" providerId="LiveId" clId="{EE587368-262A-432B-A2CB-DD119E792922}" dt="2019-04-02T13:30:50.105" v="125" actId="2696"/>
      <pc:docMkLst>
        <pc:docMk/>
      </pc:docMkLst>
      <pc:sldChg chg="modSp">
        <pc:chgData name="Kal Rabb" userId="3edf06299a4717ec" providerId="LiveId" clId="{EE587368-262A-432B-A2CB-DD119E792922}" dt="2019-04-02T13:30:44.872" v="124" actId="27636"/>
        <pc:sldMkLst>
          <pc:docMk/>
          <pc:sldMk cId="2107413961" sldId="258"/>
        </pc:sldMkLst>
        <pc:spChg chg="mod">
          <ac:chgData name="Kal Rabb" userId="3edf06299a4717ec" providerId="LiveId" clId="{EE587368-262A-432B-A2CB-DD119E792922}" dt="2019-04-02T13:30:44.872" v="124" actId="27636"/>
          <ac:spMkLst>
            <pc:docMk/>
            <pc:sldMk cId="2107413961" sldId="258"/>
            <ac:spMk id="3" creationId="{00000000-0000-0000-0000-000000000000}"/>
          </ac:spMkLst>
        </pc:spChg>
      </pc:sldChg>
      <pc:sldChg chg="modSp del">
        <pc:chgData name="Kal Rabb" userId="3edf06299a4717ec" providerId="LiveId" clId="{EE587368-262A-432B-A2CB-DD119E792922}" dt="2019-04-02T13:30:50.105" v="125" actId="2696"/>
        <pc:sldMkLst>
          <pc:docMk/>
          <pc:sldMk cId="3266916956" sldId="262"/>
        </pc:sldMkLst>
        <pc:spChg chg="mod">
          <ac:chgData name="Kal Rabb" userId="3edf06299a4717ec" providerId="LiveId" clId="{EE587368-262A-432B-A2CB-DD119E792922}" dt="2019-04-02T13:30:06.609" v="118" actId="113"/>
          <ac:spMkLst>
            <pc:docMk/>
            <pc:sldMk cId="3266916956" sldId="26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684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5684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388644"/>
            <a:ext cx="5100215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7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777287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ourcemaking.com/antipatterns/software-architecture-antipatterns" TargetMode="External"/><Relationship Id="rId2" Type="http://schemas.openxmlformats.org/officeDocument/2006/relationships/hyperlink" Target="http://www.csc.uvic.ca/~hausi/480/lectures/antipattern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Architecture </a:t>
            </a:r>
            <a:br>
              <a:rPr lang="en-US" dirty="0"/>
            </a:br>
            <a:r>
              <a:rPr lang="en-US" dirty="0"/>
              <a:t>Anti-Patterns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5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 are Anti-patterns?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“An Anti-Pattern describes a commonly occurring solution to a problem that generates decidedly negative consequences.”</a:t>
            </a:r>
          </a:p>
          <a:p>
            <a:r>
              <a:rPr lang="en-US" sz="2400" dirty="0"/>
              <a:t>Happens because an architect…</a:t>
            </a:r>
          </a:p>
          <a:p>
            <a:pPr lvl="1"/>
            <a:r>
              <a:rPr lang="en-US" sz="2000" dirty="0"/>
              <a:t>Does </a:t>
            </a:r>
            <a:r>
              <a:rPr lang="en-US" sz="2000" b="1" dirty="0"/>
              <a:t>not have sufficient knowledge or experience</a:t>
            </a:r>
            <a:r>
              <a:rPr lang="en-US" sz="2000" dirty="0"/>
              <a:t> solving a particular problem</a:t>
            </a:r>
          </a:p>
          <a:p>
            <a:pPr lvl="1"/>
            <a:r>
              <a:rPr lang="en-US" sz="2000" b="1" dirty="0"/>
              <a:t>Applied</a:t>
            </a:r>
            <a:r>
              <a:rPr lang="en-US" sz="2000" dirty="0"/>
              <a:t> a perfectly </a:t>
            </a:r>
            <a:r>
              <a:rPr lang="en-US" sz="2000" b="1" dirty="0"/>
              <a:t>good design pattern</a:t>
            </a:r>
            <a:r>
              <a:rPr lang="en-US" sz="2000" dirty="0"/>
              <a:t> in the </a:t>
            </a:r>
            <a:r>
              <a:rPr lang="en-US" sz="2000" b="1" dirty="0"/>
              <a:t>wrong context</a:t>
            </a:r>
          </a:p>
        </p:txBody>
      </p:sp>
    </p:spTree>
    <p:extLst>
      <p:ext uri="{BB962C8B-B14F-4D97-AF65-F5344CB8AC3E}">
        <p14:creationId xmlns:p14="http://schemas.microsoft.com/office/powerpoint/2010/main" val="121884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Jumble</a:t>
            </a:r>
            <a:br>
              <a:rPr lang="en-US" dirty="0"/>
            </a:br>
            <a:r>
              <a:rPr lang="en-US" b="1" dirty="0"/>
              <a:t>Horizontal</a:t>
            </a:r>
            <a:r>
              <a:rPr lang="en-US" dirty="0"/>
              <a:t> and </a:t>
            </a:r>
            <a:r>
              <a:rPr lang="en-US" b="1" dirty="0"/>
              <a:t>vertical</a:t>
            </a:r>
            <a:r>
              <a:rPr lang="en-US" dirty="0"/>
              <a:t> design </a:t>
            </a:r>
            <a:r>
              <a:rPr lang="en-US" b="1" dirty="0"/>
              <a:t>elements are intermixed </a:t>
            </a:r>
            <a:r>
              <a:rPr lang="en-US" dirty="0"/>
              <a:t>(ball of mud). The result is unstable, and limits reusability. The layer pattern is violated.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Stovepipe</a:t>
            </a:r>
            <a:br>
              <a:rPr lang="en-US" dirty="0"/>
            </a:br>
            <a:r>
              <a:rPr lang="en-US" b="1" dirty="0"/>
              <a:t>External systems</a:t>
            </a:r>
            <a:r>
              <a:rPr lang="en-US" dirty="0"/>
              <a:t> and/or </a:t>
            </a:r>
            <a:r>
              <a:rPr lang="en-US" b="1" dirty="0"/>
              <a:t>internal subsystems</a:t>
            </a:r>
            <a:r>
              <a:rPr lang="en-US" dirty="0"/>
              <a:t> are </a:t>
            </a:r>
            <a:r>
              <a:rPr lang="en-US" b="1" dirty="0"/>
              <a:t>integrated</a:t>
            </a:r>
            <a:r>
              <a:rPr lang="en-US" dirty="0"/>
              <a:t> in an </a:t>
            </a:r>
            <a:r>
              <a:rPr lang="en-US" b="1" dirty="0"/>
              <a:t>ad hoc point to point </a:t>
            </a:r>
            <a:r>
              <a:rPr lang="en-US" dirty="0"/>
              <a:t>manner using </a:t>
            </a:r>
            <a:r>
              <a:rPr lang="en-US" b="1" dirty="0"/>
              <a:t>multiple integration strategies and mechanisms</a:t>
            </a:r>
            <a:r>
              <a:rPr lang="en-US" dirty="0"/>
              <a:t>. It is characterized by a </a:t>
            </a:r>
            <a:r>
              <a:rPr lang="en-US" b="1" dirty="0"/>
              <a:t>lack of coordination and planning</a:t>
            </a:r>
            <a:r>
              <a:rPr lang="en-US" dirty="0"/>
              <a:t>, extensibility and support are difficult. </a:t>
            </a:r>
          </a:p>
          <a:p>
            <a:pPr>
              <a:lnSpc>
                <a:spcPct val="100000"/>
              </a:lnSpc>
            </a:pPr>
            <a:r>
              <a:rPr lang="en-US" b="1" dirty="0"/>
              <a:t>Cover Your Assets</a:t>
            </a:r>
            <a:br>
              <a:rPr lang="en-US" dirty="0"/>
            </a:br>
            <a:r>
              <a:rPr lang="en-US" b="1" dirty="0"/>
              <a:t>Less-than-useful requirements</a:t>
            </a:r>
            <a:r>
              <a:rPr lang="en-US" dirty="0"/>
              <a:t> are produced because </a:t>
            </a:r>
            <a:r>
              <a:rPr lang="en-US" b="1" dirty="0"/>
              <a:t>important decisions are avoided and alternatives are elaborated.</a:t>
            </a:r>
            <a:r>
              <a:rPr lang="en-US" dirty="0"/>
              <a:t> Obfuscates architecture design</a:t>
            </a:r>
          </a:p>
          <a:p>
            <a:r>
              <a:rPr lang="en-US" b="1" dirty="0"/>
              <a:t>Spaghetti Code</a:t>
            </a:r>
          </a:p>
          <a:p>
            <a:pPr>
              <a:spcBef>
                <a:spcPts val="0"/>
              </a:spcBef>
            </a:pPr>
            <a:r>
              <a:rPr lang="en-US" dirty="0"/>
              <a:t>- Uncontrolled ‘evolutionary’ development</a:t>
            </a:r>
          </a:p>
          <a:p>
            <a:pPr>
              <a:spcBef>
                <a:spcPts val="0"/>
              </a:spcBef>
            </a:pPr>
            <a:r>
              <a:rPr lang="en-US" dirty="0"/>
              <a:t>- Never taking time to refactor</a:t>
            </a:r>
          </a:p>
          <a:p>
            <a:pPr>
              <a:spcBef>
                <a:spcPts val="0"/>
              </a:spcBef>
            </a:pPr>
            <a:r>
              <a:rPr lang="en-US" dirty="0"/>
              <a:t>- ‘As long as it works …’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1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Vendor Lock-In - </a:t>
            </a:r>
            <a:r>
              <a:rPr lang="en-US" dirty="0"/>
              <a:t>systems are </a:t>
            </a:r>
            <a:r>
              <a:rPr lang="en-US" b="1" dirty="0"/>
              <a:t>highly dependent upon proprietary architectures</a:t>
            </a:r>
            <a:r>
              <a:rPr lang="en-US" dirty="0"/>
              <a:t>. Architectural isolation layers can provide independence from vendor-specific solutions.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Wolf Ticket</a:t>
            </a:r>
            <a:br>
              <a:rPr lang="en-US" b="1" dirty="0"/>
            </a:br>
            <a:r>
              <a:rPr lang="en-US" dirty="0"/>
              <a:t>A product </a:t>
            </a:r>
            <a:r>
              <a:rPr lang="en-US" b="1" dirty="0"/>
              <a:t>claims openness</a:t>
            </a:r>
            <a:r>
              <a:rPr lang="en-US" dirty="0"/>
              <a:t> and </a:t>
            </a:r>
            <a:r>
              <a:rPr lang="en-US" b="1" dirty="0"/>
              <a:t>conformance to unenforceable</a:t>
            </a:r>
            <a:r>
              <a:rPr lang="en-US" dirty="0"/>
              <a:t> </a:t>
            </a:r>
            <a:r>
              <a:rPr lang="en-US" b="1" dirty="0"/>
              <a:t>standards</a:t>
            </a:r>
            <a:r>
              <a:rPr lang="en-US" dirty="0"/>
              <a:t>. Interfaces may vary significantly from the published standard. Marketing motivated (term comes from rock concert ticket scalping)</a:t>
            </a:r>
          </a:p>
          <a:p>
            <a:pPr>
              <a:lnSpc>
                <a:spcPct val="100000"/>
              </a:lnSpc>
            </a:pPr>
            <a:r>
              <a:rPr lang="en-US" b="1" dirty="0"/>
              <a:t>Architecture by Implication</a:t>
            </a:r>
            <a:br>
              <a:rPr lang="en-US" b="1" dirty="0"/>
            </a:br>
            <a:r>
              <a:rPr lang="en-US" b="1" dirty="0"/>
              <a:t>Lack of architecture planning and documentation </a:t>
            </a:r>
            <a:r>
              <a:rPr lang="en-US" dirty="0"/>
              <a:t>due to architect over confidence or incompetence leads to implementation risks</a:t>
            </a:r>
          </a:p>
        </p:txBody>
      </p:sp>
    </p:spTree>
    <p:extLst>
      <p:ext uri="{BB962C8B-B14F-4D97-AF65-F5344CB8AC3E}">
        <p14:creationId xmlns:p14="http://schemas.microsoft.com/office/powerpoint/2010/main" val="232665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FEE0-3FE4-47AE-97D2-844E0805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-3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55E3F-B548-4C31-AEC0-B94238132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Cover Your Assets</a:t>
            </a:r>
            <a:br>
              <a:rPr lang="en-US" dirty="0"/>
            </a:br>
            <a:r>
              <a:rPr lang="en-US" b="1" dirty="0"/>
              <a:t>Less-than-useful requirements</a:t>
            </a:r>
            <a:r>
              <a:rPr lang="en-US" dirty="0"/>
              <a:t> are produced because </a:t>
            </a:r>
            <a:r>
              <a:rPr lang="en-US" b="1" dirty="0"/>
              <a:t>important decisions are avoided and alternatives are elaborated.</a:t>
            </a:r>
            <a:r>
              <a:rPr lang="en-US" dirty="0"/>
              <a:t> Obfuscates architecture design</a:t>
            </a:r>
          </a:p>
          <a:p>
            <a:pPr>
              <a:lnSpc>
                <a:spcPct val="100000"/>
              </a:lnSpc>
            </a:pPr>
            <a:r>
              <a:rPr lang="en-US" b="1" dirty="0"/>
              <a:t>Architecture by Implication</a:t>
            </a:r>
            <a:br>
              <a:rPr lang="en-US" b="1" dirty="0"/>
            </a:br>
            <a:r>
              <a:rPr lang="en-US" b="1" dirty="0"/>
              <a:t>Lack of architecture planning and documentation </a:t>
            </a:r>
            <a:r>
              <a:rPr lang="en-US" dirty="0"/>
              <a:t>due to architect over confidence or incompetence leads to implementation risks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4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- 3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Design by Committee</a:t>
            </a:r>
            <a:br>
              <a:rPr lang="en-US" b="1" dirty="0"/>
            </a:br>
            <a:r>
              <a:rPr lang="en-US" dirty="0"/>
              <a:t>Design by Committee creates </a:t>
            </a:r>
            <a:r>
              <a:rPr lang="en-US" b="1" dirty="0"/>
              <a:t>overly complex architectures </a:t>
            </a:r>
            <a:r>
              <a:rPr lang="en-US" dirty="0"/>
              <a:t>that </a:t>
            </a:r>
            <a:r>
              <a:rPr lang="en-US" b="1" dirty="0"/>
              <a:t>lack coherence</a:t>
            </a:r>
            <a:r>
              <a:rPr lang="en-US" dirty="0"/>
              <a:t>. Clarification of architectural roles and improved process facilitation can refactor bad meeting processes into highly productive events.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Swiss Army Knife</a:t>
            </a:r>
            <a:br>
              <a:rPr lang="en-US" dirty="0"/>
            </a:br>
            <a:r>
              <a:rPr lang="en-US" dirty="0"/>
              <a:t>An </a:t>
            </a:r>
            <a:r>
              <a:rPr lang="en-US" b="1" dirty="0"/>
              <a:t>excessively complex component interface</a:t>
            </a:r>
            <a:r>
              <a:rPr lang="en-US" dirty="0"/>
              <a:t>. The designer attempts to provide for all possible uses of the component. </a:t>
            </a:r>
          </a:p>
          <a:p>
            <a:pPr>
              <a:lnSpc>
                <a:spcPct val="100000"/>
              </a:lnSpc>
            </a:pPr>
            <a:r>
              <a:rPr lang="en-US" b="1" dirty="0"/>
              <a:t>Reinvent the Wheel</a:t>
            </a:r>
            <a:br>
              <a:rPr lang="en-US" b="1" dirty="0"/>
            </a:br>
            <a:r>
              <a:rPr lang="en-US" dirty="0"/>
              <a:t>Pervasive </a:t>
            </a:r>
            <a:r>
              <a:rPr lang="en-US" b="1" dirty="0"/>
              <a:t>lack of technology transfer between software projects leads to substantial reinvention</a:t>
            </a:r>
            <a:r>
              <a:rPr lang="en-US" dirty="0"/>
              <a:t>. Design knowledge buried in legacy assets can be leveraged to reduce time-to-market, cost, and risk.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The Grand Old Duke of York</a:t>
            </a:r>
            <a:br>
              <a:rPr lang="en-US" dirty="0"/>
            </a:br>
            <a:r>
              <a:rPr lang="en-US" dirty="0"/>
              <a:t>Egalitarian </a:t>
            </a:r>
            <a:r>
              <a:rPr lang="en-US" b="1" dirty="0"/>
              <a:t>software processes often ignore people’s talents to the detriment of the project</a:t>
            </a:r>
            <a:r>
              <a:rPr lang="en-US" dirty="0"/>
              <a:t>. Programming skill does not equate to skill in defining abstractions. Distinguish between programmers and design modelers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18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AntiPatterns</a:t>
            </a:r>
            <a:r>
              <a:rPr lang="en-US" dirty="0"/>
              <a:t>, Muller, University of Victoria, </a:t>
            </a:r>
            <a:r>
              <a:rPr lang="en-US" dirty="0">
                <a:hlinkClick r:id="rId2"/>
              </a:rPr>
              <a:t>http://www.csc.uvic.ca/~hausi/480/lectures/antipatterns.pdf</a:t>
            </a:r>
            <a:endParaRPr lang="en-US" dirty="0"/>
          </a:p>
          <a:p>
            <a:r>
              <a:rPr lang="en-US" dirty="0">
                <a:hlinkClick r:id="rId3"/>
              </a:rPr>
              <a:t>https://sourcemaking.com/antipatterns/software-architecture-antipatterns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610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8.1 Architecture Antipatterns.pptx.potx" id="{A377532E-7EE2-4DB3-B8AC-B60F6C8AA43B}" vid="{DF323F26-D324-4C2A-9F0D-8C9EEAFE5E9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18.1 Architecture Antipatterns.pptx</Template>
  <TotalTime>1340</TotalTime>
  <Words>461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Retrospect</vt:lpstr>
      <vt:lpstr>Software Architecture  Anti-Patterns</vt:lpstr>
      <vt:lpstr>What are Anti-patterns?</vt:lpstr>
      <vt:lpstr>Examples - 1</vt:lpstr>
      <vt:lpstr>Examples - 2</vt:lpstr>
      <vt:lpstr>Examples -3 </vt:lpstr>
      <vt:lpstr>Examples - 3</vt:lpstr>
      <vt:lpstr>References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Architecture  Anti-Patterns</dc:title>
  <dc:creator>wstumbo</dc:creator>
  <cp:lastModifiedBy>Kal Rabb</cp:lastModifiedBy>
  <cp:revision>3</cp:revision>
  <cp:lastPrinted>2018-07-29T01:00:00Z</cp:lastPrinted>
  <dcterms:created xsi:type="dcterms:W3CDTF">2018-07-31T02:40:21Z</dcterms:created>
  <dcterms:modified xsi:type="dcterms:W3CDTF">2022-08-08T12:32:05Z</dcterms:modified>
</cp:coreProperties>
</file>